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ITC Franklin Gothic LT Semi-Bold" charset="1" panose="020B0704030502020204"/>
      <p:regular r:id="rId22"/>
    </p:embeddedFont>
    <p:embeddedFont>
      <p:font typeface="Akzidenz-Grotesk Bold" charset="1" panose="02000803050000020004"/>
      <p:regular r:id="rId23"/>
    </p:embeddedFont>
    <p:embeddedFont>
      <p:font typeface="Public Sans Bold" charset="1" panose="00000000000000000000"/>
      <p:regular r:id="rId24"/>
    </p:embeddedFont>
    <p:embeddedFont>
      <p:font typeface="Open Sans" charset="1" panose="020B0606030504020204"/>
      <p:regular r:id="rId25"/>
    </p:embeddedFont>
    <p:embeddedFont>
      <p:font typeface="Open Sans Bold" charset="1" panose="020B0806030504020204"/>
      <p:regular r:id="rId26"/>
    </p:embeddedFont>
    <p:embeddedFont>
      <p:font typeface="Public Sans" charset="1" panose="00000000000000000000"/>
      <p:regular r:id="rId27"/>
    </p:embeddedFont>
    <p:embeddedFont>
      <p:font typeface="DM Sans Bold" charset="1" panose="000000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gif>
</file>

<file path=ppt/media/image21.gif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jpeg>
</file>

<file path=ppt/media/image47.jpeg>
</file>

<file path=ppt/media/image48.png>
</file>

<file path=ppt/media/image49.svg>
</file>

<file path=ppt/media/image5.gif>
</file>

<file path=ppt/media/image50.png>
</file>

<file path=ppt/media/image51.svg>
</file>

<file path=ppt/media/image6.png>
</file>

<file path=ppt/media/image7.svg>
</file>

<file path=ppt/media/image8.jpeg>
</file>

<file path=ppt/media/image9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png" Type="http://schemas.openxmlformats.org/officeDocument/2006/relationships/image"/><Relationship Id="rId3" Target="../media/image41.svg" Type="http://schemas.openxmlformats.org/officeDocument/2006/relationships/image"/><Relationship Id="rId4" Target="../media/image42.png" Type="http://schemas.openxmlformats.org/officeDocument/2006/relationships/image"/><Relationship Id="rId5" Target="../media/image4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4.png" Type="http://schemas.openxmlformats.org/officeDocument/2006/relationships/image"/><Relationship Id="rId3" Target="../media/image45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6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7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8.png" Type="http://schemas.openxmlformats.org/officeDocument/2006/relationships/image"/><Relationship Id="rId3" Target="../media/image49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0.png" Type="http://schemas.openxmlformats.org/officeDocument/2006/relationships/image"/><Relationship Id="rId3" Target="../media/image51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jpeg" Type="http://schemas.openxmlformats.org/officeDocument/2006/relationships/image"/><Relationship Id="rId5" Target="../media/image9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9.gif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Relationship Id="rId8" Target="../media/image20.gif" Type="http://schemas.openxmlformats.org/officeDocument/2006/relationships/image"/><Relationship Id="rId9" Target="../media/image21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5.gif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4.png" Type="http://schemas.openxmlformats.org/officeDocument/2006/relationships/image"/><Relationship Id="rId11" Target="../media/image35.svg" Type="http://schemas.openxmlformats.org/officeDocument/2006/relationships/image"/><Relationship Id="rId12" Target="../media/image36.png" Type="http://schemas.openxmlformats.org/officeDocument/2006/relationships/image"/><Relationship Id="rId13" Target="../media/image37.svg" Type="http://schemas.openxmlformats.org/officeDocument/2006/relationships/image"/><Relationship Id="rId14" Target="../media/image38.png" Type="http://schemas.openxmlformats.org/officeDocument/2006/relationships/image"/><Relationship Id="rId2" Target="../media/image26.png" Type="http://schemas.openxmlformats.org/officeDocument/2006/relationships/image"/><Relationship Id="rId3" Target="../media/image27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30.png" Type="http://schemas.openxmlformats.org/officeDocument/2006/relationships/image"/><Relationship Id="rId7" Target="../media/image31.png" Type="http://schemas.openxmlformats.org/officeDocument/2006/relationships/image"/><Relationship Id="rId8" Target="../media/image32.svg" Type="http://schemas.openxmlformats.org/officeDocument/2006/relationships/image"/><Relationship Id="rId9" Target="../media/image3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4237" y="3528038"/>
            <a:ext cx="18396475" cy="6921674"/>
          </a:xfrm>
          <a:custGeom>
            <a:avLst/>
            <a:gdLst/>
            <a:ahLst/>
            <a:cxnLst/>
            <a:rect r="r" b="b" t="t" l="l"/>
            <a:pathLst>
              <a:path h="6921674" w="18396475">
                <a:moveTo>
                  <a:pt x="0" y="0"/>
                </a:moveTo>
                <a:lnTo>
                  <a:pt x="18396474" y="0"/>
                </a:lnTo>
                <a:lnTo>
                  <a:pt x="18396474" y="6921674"/>
                </a:lnTo>
                <a:lnTo>
                  <a:pt x="0" y="6921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76118" y="4415827"/>
            <a:ext cx="12135764" cy="2338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730"/>
              </a:lnSpc>
            </a:pPr>
            <a:r>
              <a:rPr lang="en-US" b="true" sz="16367" spc="-654">
                <a:solidFill>
                  <a:srgbClr val="FFFFFF"/>
                </a:solidFill>
                <a:latin typeface="ITC Franklin Gothic LT Semi-Bold"/>
                <a:ea typeface="ITC Franklin Gothic LT Semi-Bold"/>
                <a:cs typeface="ITC Franklin Gothic LT Semi-Bold"/>
                <a:sym typeface="ITC Franklin Gothic LT Semi-Bold"/>
              </a:rPr>
              <a:t>Dentaplus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3712129" y="-478287"/>
            <a:ext cx="4630109" cy="3645158"/>
          </a:xfrm>
          <a:custGeom>
            <a:avLst/>
            <a:gdLst/>
            <a:ahLst/>
            <a:cxnLst/>
            <a:rect r="r" b="b" t="t" l="l"/>
            <a:pathLst>
              <a:path h="3645158" w="4630109">
                <a:moveTo>
                  <a:pt x="4630108" y="0"/>
                </a:moveTo>
                <a:lnTo>
                  <a:pt x="0" y="0"/>
                </a:lnTo>
                <a:lnTo>
                  <a:pt x="0" y="3645158"/>
                </a:lnTo>
                <a:lnTo>
                  <a:pt x="4630108" y="3645158"/>
                </a:lnTo>
                <a:lnTo>
                  <a:pt x="463010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67105" y="6619294"/>
            <a:ext cx="9353789" cy="552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64"/>
              </a:lnSpc>
              <a:spcBef>
                <a:spcPct val="0"/>
              </a:spcBef>
            </a:pPr>
            <a:r>
              <a:rPr lang="en-US" b="true" sz="3564" spc="-128">
                <a:solidFill>
                  <a:srgbClr val="FFFFFF"/>
                </a:solidFill>
                <a:latin typeface="Akzidenz-Grotesk Bold"/>
                <a:ea typeface="Akzidenz-Grotesk Bold"/>
                <a:cs typeface="Akzidenz-Grotesk Bold"/>
                <a:sym typeface="Akzidenz-Grotesk Bold"/>
              </a:rPr>
              <a:t>CLINICA DENTAL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7580858" y="7479895"/>
            <a:ext cx="3126284" cy="3751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1760761"/>
            <a:ext cx="16230600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614622" y="2707387"/>
            <a:ext cx="1632843" cy="1689876"/>
          </a:xfrm>
          <a:custGeom>
            <a:avLst/>
            <a:gdLst/>
            <a:ahLst/>
            <a:cxnLst/>
            <a:rect r="r" b="b" t="t" l="l"/>
            <a:pathLst>
              <a:path h="1689876" w="1632843">
                <a:moveTo>
                  <a:pt x="0" y="0"/>
                </a:moveTo>
                <a:lnTo>
                  <a:pt x="1632843" y="0"/>
                </a:lnTo>
                <a:lnTo>
                  <a:pt x="1632843" y="1689876"/>
                </a:lnTo>
                <a:lnTo>
                  <a:pt x="0" y="16898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807999" y="7170346"/>
            <a:ext cx="1690917" cy="1749979"/>
          </a:xfrm>
          <a:custGeom>
            <a:avLst/>
            <a:gdLst/>
            <a:ahLst/>
            <a:cxnLst/>
            <a:rect r="r" b="b" t="t" l="l"/>
            <a:pathLst>
              <a:path h="1749979" w="1690917">
                <a:moveTo>
                  <a:pt x="0" y="0"/>
                </a:moveTo>
                <a:lnTo>
                  <a:pt x="1690917" y="0"/>
                </a:lnTo>
                <a:lnTo>
                  <a:pt x="1690917" y="1749979"/>
                </a:lnTo>
                <a:lnTo>
                  <a:pt x="0" y="1749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46871" y="7106624"/>
            <a:ext cx="1632843" cy="1689876"/>
          </a:xfrm>
          <a:custGeom>
            <a:avLst/>
            <a:gdLst/>
            <a:ahLst/>
            <a:cxnLst/>
            <a:rect r="r" b="b" t="t" l="l"/>
            <a:pathLst>
              <a:path h="1689876" w="1632843">
                <a:moveTo>
                  <a:pt x="0" y="0"/>
                </a:moveTo>
                <a:lnTo>
                  <a:pt x="1632843" y="0"/>
                </a:lnTo>
                <a:lnTo>
                  <a:pt x="1632843" y="1689876"/>
                </a:lnTo>
                <a:lnTo>
                  <a:pt x="0" y="16898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160473" y="2610311"/>
            <a:ext cx="1690917" cy="1749979"/>
          </a:xfrm>
          <a:custGeom>
            <a:avLst/>
            <a:gdLst/>
            <a:ahLst/>
            <a:cxnLst/>
            <a:rect r="r" b="b" t="t" l="l"/>
            <a:pathLst>
              <a:path h="1749979" w="1690917">
                <a:moveTo>
                  <a:pt x="0" y="0"/>
                </a:moveTo>
                <a:lnTo>
                  <a:pt x="1690917" y="0"/>
                </a:lnTo>
                <a:lnTo>
                  <a:pt x="1690917" y="1749979"/>
                </a:lnTo>
                <a:lnTo>
                  <a:pt x="0" y="1749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806302" y="8920325"/>
            <a:ext cx="3694312" cy="404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21"/>
              </a:lnSpc>
              <a:spcBef>
                <a:spcPct val="0"/>
              </a:spcBef>
            </a:pPr>
            <a:r>
              <a:rPr lang="en-US" sz="2443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Admin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533759" y="1311387"/>
            <a:ext cx="45640" cy="9128013"/>
          </a:xfrm>
          <a:custGeom>
            <a:avLst/>
            <a:gdLst/>
            <a:ahLst/>
            <a:cxnLst/>
            <a:rect r="r" b="b" t="t" l="l"/>
            <a:pathLst>
              <a:path h="9128013" w="45640">
                <a:moveTo>
                  <a:pt x="0" y="0"/>
                </a:moveTo>
                <a:lnTo>
                  <a:pt x="45640" y="0"/>
                </a:lnTo>
                <a:lnTo>
                  <a:pt x="45640" y="9128013"/>
                </a:lnTo>
                <a:lnTo>
                  <a:pt x="0" y="91280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-306119" y="4510016"/>
            <a:ext cx="3474325" cy="404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21"/>
              </a:lnSpc>
            </a:pPr>
            <a:r>
              <a:rPr lang="en-US" sz="2443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Cliente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ROLES DE LOS USUARIOS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283864" y="8882225"/>
            <a:ext cx="3694312" cy="404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21"/>
              </a:lnSpc>
              <a:spcBef>
                <a:spcPct val="0"/>
              </a:spcBef>
            </a:pPr>
            <a:r>
              <a:rPr lang="en-US" sz="2443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Recepcionista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91365" y="2669287"/>
            <a:ext cx="6998494" cy="1691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395"/>
              </a:lnSpc>
              <a:spcBef>
                <a:spcPct val="0"/>
              </a:spcBef>
            </a:pPr>
            <a:r>
              <a:rPr lang="en-US" sz="2425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El cliente puede reservar, consultar precios</a:t>
            </a:r>
          </a:p>
          <a:p>
            <a:pPr algn="ctr" marL="0" indent="0" lvl="1">
              <a:lnSpc>
                <a:spcPts val="3395"/>
              </a:lnSpc>
              <a:spcBef>
                <a:spcPct val="0"/>
              </a:spcBef>
            </a:pPr>
            <a:r>
              <a:rPr lang="en-US" sz="2425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Informarse sobre el proceso de los tratamientos,</a:t>
            </a:r>
          </a:p>
          <a:p>
            <a:pPr algn="ctr" marL="0" indent="0" lvl="1">
              <a:lnSpc>
                <a:spcPts val="3395"/>
              </a:lnSpc>
              <a:spcBef>
                <a:spcPct val="0"/>
              </a:spcBef>
            </a:pPr>
            <a:r>
              <a:rPr lang="en-US" sz="2425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educarse en cuanto a salud bucal.</a:t>
            </a:r>
          </a:p>
          <a:p>
            <a:pPr algn="ctr" marL="0" indent="0" lvl="1">
              <a:lnSpc>
                <a:spcPts val="3395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1622346" y="6066250"/>
            <a:ext cx="6599384" cy="2910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366"/>
              </a:lnSpc>
              <a:spcBef>
                <a:spcPct val="0"/>
              </a:spcBef>
            </a:pPr>
          </a:p>
          <a:p>
            <a:pPr algn="ctr" marL="0" indent="0" lvl="1">
              <a:lnSpc>
                <a:spcPts val="3366"/>
              </a:lnSpc>
              <a:spcBef>
                <a:spcPct val="0"/>
              </a:spcBef>
            </a:pPr>
            <a:r>
              <a:rPr lang="en-US" sz="2404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Administrar fichas médicas.</a:t>
            </a:r>
          </a:p>
          <a:p>
            <a:pPr algn="ctr" marL="0" indent="0" lvl="1">
              <a:lnSpc>
                <a:spcPts val="3366"/>
              </a:lnSpc>
              <a:spcBef>
                <a:spcPct val="0"/>
              </a:spcBef>
            </a:pPr>
            <a:r>
              <a:rPr lang="en-US" sz="2404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Revisar y coordinar horas del doctor.</a:t>
            </a:r>
          </a:p>
          <a:p>
            <a:pPr algn="ctr" marL="0" indent="0" lvl="1">
              <a:lnSpc>
                <a:spcPts val="3366"/>
              </a:lnSpc>
              <a:spcBef>
                <a:spcPct val="0"/>
              </a:spcBef>
            </a:pPr>
            <a:r>
              <a:rPr lang="en-US" sz="2404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Gestionar reservas médicas.</a:t>
            </a:r>
          </a:p>
          <a:p>
            <a:pPr algn="ctr" marL="0" indent="0" lvl="1">
              <a:lnSpc>
                <a:spcPts val="3366"/>
              </a:lnSpc>
              <a:spcBef>
                <a:spcPct val="0"/>
              </a:spcBef>
            </a:pPr>
            <a:r>
              <a:rPr lang="en-US" sz="2404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Además, tiene permisos avanzados para:</a:t>
            </a:r>
          </a:p>
          <a:p>
            <a:pPr algn="ctr" marL="0" indent="0" lvl="1">
              <a:lnSpc>
                <a:spcPts val="3366"/>
              </a:lnSpc>
              <a:spcBef>
                <a:spcPct val="0"/>
              </a:spcBef>
            </a:pPr>
            <a:r>
              <a:rPr lang="en-US" sz="2404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Administrar y gestionar a los recepcionistas.</a:t>
            </a:r>
          </a:p>
          <a:p>
            <a:pPr algn="ctr" marL="0" indent="0" lvl="1">
              <a:lnSpc>
                <a:spcPts val="3366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587546" y="7212400"/>
            <a:ext cx="6738380" cy="832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440"/>
              </a:lnSpc>
              <a:spcBef>
                <a:spcPct val="0"/>
              </a:spcBef>
            </a:pPr>
            <a:r>
              <a:rPr lang="en-US" sz="2457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Administra fichas medicas, revisa horas del doctor, administra reservas medicas.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58776" y="4419266"/>
            <a:ext cx="3694312" cy="409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21"/>
              </a:lnSpc>
              <a:spcBef>
                <a:spcPct val="0"/>
              </a:spcBef>
            </a:pPr>
            <a:r>
              <a:rPr lang="en-US" sz="2443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Doctor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44334" y="3138851"/>
            <a:ext cx="6077396" cy="851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0"/>
              </a:lnSpc>
              <a:spcBef>
                <a:spcPct val="0"/>
              </a:spcBef>
            </a:pPr>
            <a:r>
              <a:rPr lang="en-US" sz="2471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Revisa las fichas medicas de los pacientes</a:t>
            </a:r>
          </a:p>
          <a:p>
            <a:pPr algn="ctr" marL="0" indent="0" lvl="1">
              <a:lnSpc>
                <a:spcPts val="3460"/>
              </a:lnSpc>
              <a:spcBef>
                <a:spcPct val="0"/>
              </a:spcBef>
            </a:pPr>
            <a:r>
              <a:rPr lang="en-US" sz="2471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Descarga radiografias de las fichas</a:t>
            </a:r>
          </a:p>
        </p:txBody>
      </p:sp>
      <p:sp>
        <p:nvSpPr>
          <p:cNvPr name="AutoShape 17" id="17"/>
          <p:cNvSpPr/>
          <p:nvPr/>
        </p:nvSpPr>
        <p:spPr>
          <a:xfrm flipV="true">
            <a:off x="48832" y="5545476"/>
            <a:ext cx="18239168" cy="0"/>
          </a:xfrm>
          <a:prstGeom prst="line">
            <a:avLst/>
          </a:prstGeom>
          <a:ln cap="flat" w="476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57688" y="2916482"/>
            <a:ext cx="1038219" cy="1038219"/>
          </a:xfrm>
          <a:custGeom>
            <a:avLst/>
            <a:gdLst/>
            <a:ahLst/>
            <a:cxnLst/>
            <a:rect r="r" b="b" t="t" l="l"/>
            <a:pathLst>
              <a:path h="1038219" w="1038219">
                <a:moveTo>
                  <a:pt x="0" y="0"/>
                </a:moveTo>
                <a:lnTo>
                  <a:pt x="1038219" y="0"/>
                </a:lnTo>
                <a:lnTo>
                  <a:pt x="1038219" y="1038219"/>
                </a:lnTo>
                <a:lnTo>
                  <a:pt x="0" y="10382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816246" y="2916482"/>
            <a:ext cx="1088222" cy="1088222"/>
          </a:xfrm>
          <a:custGeom>
            <a:avLst/>
            <a:gdLst/>
            <a:ahLst/>
            <a:cxnLst/>
            <a:rect r="r" b="b" t="t" l="l"/>
            <a:pathLst>
              <a:path h="1088222" w="1088222">
                <a:moveTo>
                  <a:pt x="0" y="0"/>
                </a:moveTo>
                <a:lnTo>
                  <a:pt x="1088223" y="0"/>
                </a:lnTo>
                <a:lnTo>
                  <a:pt x="1088223" y="1088222"/>
                </a:lnTo>
                <a:lnTo>
                  <a:pt x="0" y="10882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972777" y="2916482"/>
            <a:ext cx="1151658" cy="1151658"/>
          </a:xfrm>
          <a:custGeom>
            <a:avLst/>
            <a:gdLst/>
            <a:ahLst/>
            <a:cxnLst/>
            <a:rect r="r" b="b" t="t" l="l"/>
            <a:pathLst>
              <a:path h="1151658" w="1151658">
                <a:moveTo>
                  <a:pt x="0" y="0"/>
                </a:moveTo>
                <a:lnTo>
                  <a:pt x="1151658" y="0"/>
                </a:lnTo>
                <a:lnTo>
                  <a:pt x="1151658" y="1151659"/>
                </a:lnTo>
                <a:lnTo>
                  <a:pt x="0" y="11516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325620" y="2916482"/>
            <a:ext cx="1151658" cy="1151658"/>
          </a:xfrm>
          <a:custGeom>
            <a:avLst/>
            <a:gdLst/>
            <a:ahLst/>
            <a:cxnLst/>
            <a:rect r="r" b="b" t="t" l="l"/>
            <a:pathLst>
              <a:path h="1151658" w="1151658">
                <a:moveTo>
                  <a:pt x="0" y="0"/>
                </a:moveTo>
                <a:lnTo>
                  <a:pt x="1151659" y="0"/>
                </a:lnTo>
                <a:lnTo>
                  <a:pt x="1151659" y="1151659"/>
                </a:lnTo>
                <a:lnTo>
                  <a:pt x="0" y="11516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29100" y="141605"/>
            <a:ext cx="637609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Metodologia Scrum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06967" y="1238119"/>
            <a:ext cx="2266832" cy="864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76"/>
              </a:lnSpc>
            </a:pPr>
            <a:r>
              <a:rPr lang="en-US" sz="5054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Sprints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02266" y="4078198"/>
            <a:ext cx="3749062" cy="354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5"/>
              </a:lnSpc>
            </a:pPr>
            <a:r>
              <a:rPr lang="en-US" sz="2104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Primer Sprint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26765" y="4505928"/>
            <a:ext cx="3924563" cy="2565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3"/>
              </a:lnSpc>
            </a:pPr>
            <a:r>
              <a:rPr lang="en-US" sz="208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1.1 Organización del equipo</a:t>
            </a:r>
          </a:p>
          <a:p>
            <a:pPr algn="ctr">
              <a:lnSpc>
                <a:spcPts val="2923"/>
              </a:lnSpc>
            </a:pPr>
            <a:r>
              <a:rPr lang="en-US" sz="208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1.2 Captura de requerimientos </a:t>
            </a:r>
          </a:p>
          <a:p>
            <a:pPr algn="ctr">
              <a:lnSpc>
                <a:spcPts val="2923"/>
              </a:lnSpc>
            </a:pPr>
            <a:r>
              <a:rPr lang="en-US" sz="208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1.3 Validación de requerimientos</a:t>
            </a:r>
          </a:p>
          <a:p>
            <a:pPr algn="ctr">
              <a:lnSpc>
                <a:spcPts val="2923"/>
              </a:lnSpc>
            </a:pPr>
            <a:r>
              <a:rPr lang="en-US" sz="208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1.4 Propuesta de solución</a:t>
            </a:r>
          </a:p>
          <a:p>
            <a:pPr algn="ctr">
              <a:lnSpc>
                <a:spcPts val="2923"/>
              </a:lnSpc>
            </a:pPr>
            <a:r>
              <a:rPr lang="en-US" sz="208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1.5 Planificación del proyecto</a:t>
            </a:r>
          </a:p>
          <a:p>
            <a:pPr algn="ctr">
              <a:lnSpc>
                <a:spcPts val="2923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395545" y="4135984"/>
            <a:ext cx="3929626" cy="37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7"/>
              </a:lnSpc>
            </a:pPr>
            <a:r>
              <a:rPr lang="en-US" sz="2205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Segundo Sprint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03568" y="4584315"/>
            <a:ext cx="4113580" cy="230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4"/>
              </a:lnSpc>
            </a:pPr>
            <a:r>
              <a:rPr lang="en-US" sz="21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2.1 Diseño de la solución</a:t>
            </a:r>
          </a:p>
          <a:p>
            <a:pPr algn="ctr">
              <a:lnSpc>
                <a:spcPts val="3064"/>
              </a:lnSpc>
            </a:pPr>
            <a:r>
              <a:rPr lang="en-US" sz="21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2.2 Diseño de arquitectura del sistema</a:t>
            </a:r>
          </a:p>
          <a:p>
            <a:pPr algn="ctr">
              <a:lnSpc>
                <a:spcPts val="3064"/>
              </a:lnSpc>
            </a:pPr>
            <a:r>
              <a:rPr lang="en-US" sz="218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2.3 Prototipo / Mockups de interfaz</a:t>
            </a:r>
          </a:p>
          <a:p>
            <a:pPr algn="ctr">
              <a:lnSpc>
                <a:spcPts val="3064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9684274" y="4091236"/>
            <a:ext cx="3728664" cy="353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9"/>
              </a:lnSpc>
            </a:pPr>
            <a:r>
              <a:rPr lang="en-US" sz="2092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Tercer Sprint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97001" y="4568459"/>
            <a:ext cx="3903211" cy="4385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07"/>
              </a:lnSpc>
            </a:pPr>
            <a:r>
              <a:rPr lang="en-US" sz="20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3.1 Implementación ambiente de desarrollo</a:t>
            </a:r>
          </a:p>
          <a:p>
            <a:pPr algn="ctr">
              <a:lnSpc>
                <a:spcPts val="2907"/>
              </a:lnSpc>
            </a:pPr>
            <a:r>
              <a:rPr lang="en-US" sz="20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3.2 Construcción sistema base software</a:t>
            </a:r>
          </a:p>
          <a:p>
            <a:pPr algn="ctr">
              <a:lnSpc>
                <a:spcPts val="2907"/>
              </a:lnSpc>
            </a:pPr>
            <a:r>
              <a:rPr lang="en-US" sz="20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3.3 Codificación de módulos principales</a:t>
            </a:r>
          </a:p>
          <a:p>
            <a:pPr algn="ctr">
              <a:lnSpc>
                <a:spcPts val="2907"/>
              </a:lnSpc>
            </a:pPr>
            <a:r>
              <a:rPr lang="en-US" sz="20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3.4 Desarrollo de interfaz gráfica (UI/UX)</a:t>
            </a:r>
          </a:p>
          <a:p>
            <a:pPr algn="ctr">
              <a:lnSpc>
                <a:spcPts val="2907"/>
              </a:lnSpc>
            </a:pPr>
            <a:r>
              <a:rPr lang="en-US" sz="20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3.5 Integración con base de datos</a:t>
            </a:r>
          </a:p>
          <a:p>
            <a:pPr algn="ctr">
              <a:lnSpc>
                <a:spcPts val="2907"/>
              </a:lnSpc>
            </a:pPr>
          </a:p>
          <a:p>
            <a:pPr algn="ctr">
              <a:lnSpc>
                <a:spcPts val="2907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4037117" y="4091236"/>
            <a:ext cx="3728664" cy="353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9"/>
              </a:lnSpc>
            </a:pPr>
            <a:r>
              <a:rPr lang="en-US" sz="2092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Cuarto Sprint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949844" y="4568459"/>
            <a:ext cx="3903211" cy="1451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07"/>
              </a:lnSpc>
            </a:pPr>
            <a:r>
              <a:rPr lang="en-US" sz="20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4.1 Documentación técnica</a:t>
            </a:r>
          </a:p>
          <a:p>
            <a:pPr algn="ctr">
              <a:lnSpc>
                <a:spcPts val="2907"/>
              </a:lnSpc>
            </a:pPr>
            <a:r>
              <a:rPr lang="en-US" sz="20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4.2 Manual de usuario</a:t>
            </a:r>
          </a:p>
          <a:p>
            <a:pPr algn="ctr">
              <a:lnSpc>
                <a:spcPts val="2907"/>
              </a:lnSpc>
            </a:pPr>
            <a:r>
              <a:rPr lang="en-US" sz="20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4.3 Capacitación de usuarios</a:t>
            </a:r>
          </a:p>
          <a:p>
            <a:pPr algn="ctr">
              <a:lnSpc>
                <a:spcPts val="2907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54872" y="0"/>
            <a:ext cx="13933128" cy="10287000"/>
            <a:chOff x="0" y="0"/>
            <a:chExt cx="2376602" cy="17546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76602" cy="1754675"/>
            </a:xfrm>
            <a:custGeom>
              <a:avLst/>
              <a:gdLst/>
              <a:ahLst/>
              <a:cxnLst/>
              <a:rect r="r" b="b" t="t" l="l"/>
              <a:pathLst>
                <a:path h="1754675" w="2376602">
                  <a:moveTo>
                    <a:pt x="0" y="0"/>
                  </a:moveTo>
                  <a:lnTo>
                    <a:pt x="2376602" y="0"/>
                  </a:lnTo>
                  <a:lnTo>
                    <a:pt x="2376602" y="1754675"/>
                  </a:lnTo>
                  <a:lnTo>
                    <a:pt x="0" y="1754675"/>
                  </a:lnTo>
                  <a:close/>
                </a:path>
              </a:pathLst>
            </a:custGeom>
            <a:blipFill>
              <a:blip r:embed="rId2"/>
              <a:stretch>
                <a:fillRect l="-15627" t="0" r="-15627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80905" y="4568000"/>
            <a:ext cx="3915888" cy="738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20"/>
              </a:lnSpc>
              <a:spcBef>
                <a:spcPct val="0"/>
              </a:spcBef>
            </a:pPr>
            <a:r>
              <a:rPr lang="en-US" b="true" sz="4300">
                <a:solidFill>
                  <a:srgbClr val="2B2C30"/>
                </a:solidFill>
                <a:latin typeface="DM Sans Bold"/>
                <a:ea typeface="DM Sans Bold"/>
                <a:cs typeface="DM Sans Bold"/>
                <a:sym typeface="DM Sans Bold"/>
              </a:rPr>
              <a:t>F</a:t>
            </a:r>
            <a:r>
              <a:rPr lang="en-US" b="true" sz="4300">
                <a:solidFill>
                  <a:srgbClr val="2B2C30"/>
                </a:solidFill>
                <a:latin typeface="DM Sans Bold"/>
                <a:ea typeface="DM Sans Bold"/>
                <a:cs typeface="DM Sans Bold"/>
                <a:sym typeface="DM Sans Bold"/>
              </a:rPr>
              <a:t>LUJO N8N</a:t>
            </a: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94032" y="1924530"/>
            <a:ext cx="14213477" cy="8158984"/>
            <a:chOff x="0" y="0"/>
            <a:chExt cx="2305889" cy="13236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5889" cy="1323653"/>
            </a:xfrm>
            <a:custGeom>
              <a:avLst/>
              <a:gdLst/>
              <a:ahLst/>
              <a:cxnLst/>
              <a:rect r="r" b="b" t="t" l="l"/>
              <a:pathLst>
                <a:path h="1323653" w="2305889">
                  <a:moveTo>
                    <a:pt x="0" y="0"/>
                  </a:moveTo>
                  <a:lnTo>
                    <a:pt x="2305889" y="0"/>
                  </a:lnTo>
                  <a:lnTo>
                    <a:pt x="2305889" y="1323653"/>
                  </a:lnTo>
                  <a:lnTo>
                    <a:pt x="0" y="1323653"/>
                  </a:lnTo>
                  <a:close/>
                </a:path>
              </a:pathLst>
            </a:custGeom>
            <a:blipFill>
              <a:blip r:embed="rId2"/>
              <a:stretch>
                <a:fillRect l="-1025" t="0" r="-1025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805328" y="634365"/>
            <a:ext cx="4677344" cy="712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2B2C30"/>
                </a:solidFill>
                <a:latin typeface="DM Sans Bold"/>
                <a:ea typeface="DM Sans Bold"/>
                <a:cs typeface="DM Sans Bold"/>
                <a:sym typeface="DM Sans Bold"/>
              </a:rPr>
              <a:t>MODULO CHAT</a:t>
            </a: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86600" y="4210402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760248" y="505609"/>
            <a:ext cx="11514030" cy="1819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05"/>
              </a:lnSpc>
            </a:pPr>
            <a:r>
              <a:rPr lang="en-US" sz="1057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Dificultades</a:t>
            </a: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660">
            <a:off x="7382117" y="4065366"/>
            <a:ext cx="3523765" cy="4114800"/>
          </a:xfrm>
          <a:custGeom>
            <a:avLst/>
            <a:gdLst/>
            <a:ahLst/>
            <a:cxnLst/>
            <a:rect r="r" b="b" t="t" l="l"/>
            <a:pathLst>
              <a:path h="4114800" w="3523765">
                <a:moveTo>
                  <a:pt x="0" y="0"/>
                </a:moveTo>
                <a:lnTo>
                  <a:pt x="3523766" y="0"/>
                </a:lnTo>
                <a:lnTo>
                  <a:pt x="35237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782921" y="857250"/>
            <a:ext cx="638934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Conclusión</a:t>
            </a:r>
          </a:p>
        </p:txBody>
      </p:sp>
    </p:spTree>
  </p:cSld>
  <p:clrMapOvr>
    <a:masterClrMapping/>
  </p:clrMapOvr>
  <p:transition spd="slow">
    <p:push dir="l"/>
  </p:transition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68407" y="3710066"/>
            <a:ext cx="12313952" cy="2114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325"/>
              </a:lnSpc>
            </a:pPr>
            <a:r>
              <a:rPr lang="en-US" sz="12375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Muchas Gracias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4424" y="3505938"/>
            <a:ext cx="3527639" cy="2297375"/>
          </a:xfrm>
          <a:custGeom>
            <a:avLst/>
            <a:gdLst/>
            <a:ahLst/>
            <a:cxnLst/>
            <a:rect r="r" b="b" t="t" l="l"/>
            <a:pathLst>
              <a:path h="2297375" w="3527639">
                <a:moveTo>
                  <a:pt x="0" y="0"/>
                </a:moveTo>
                <a:lnTo>
                  <a:pt x="3527639" y="0"/>
                </a:lnTo>
                <a:lnTo>
                  <a:pt x="3527639" y="2297375"/>
                </a:lnTo>
                <a:lnTo>
                  <a:pt x="0" y="22973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28485" y="3352714"/>
            <a:ext cx="3776795" cy="2459638"/>
          </a:xfrm>
          <a:custGeom>
            <a:avLst/>
            <a:gdLst/>
            <a:ahLst/>
            <a:cxnLst/>
            <a:rect r="r" b="b" t="t" l="l"/>
            <a:pathLst>
              <a:path h="2459638" w="3776795">
                <a:moveTo>
                  <a:pt x="0" y="0"/>
                </a:moveTo>
                <a:lnTo>
                  <a:pt x="3776795" y="0"/>
                </a:lnTo>
                <a:lnTo>
                  <a:pt x="3776795" y="2459638"/>
                </a:lnTo>
                <a:lnTo>
                  <a:pt x="0" y="24596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279619" y="3352714"/>
            <a:ext cx="3738132" cy="2434459"/>
          </a:xfrm>
          <a:custGeom>
            <a:avLst/>
            <a:gdLst/>
            <a:ahLst/>
            <a:cxnLst/>
            <a:rect r="r" b="b" t="t" l="l"/>
            <a:pathLst>
              <a:path h="2434459" w="3738132">
                <a:moveTo>
                  <a:pt x="0" y="0"/>
                </a:moveTo>
                <a:lnTo>
                  <a:pt x="3738133" y="0"/>
                </a:lnTo>
                <a:lnTo>
                  <a:pt x="3738133" y="2434459"/>
                </a:lnTo>
                <a:lnTo>
                  <a:pt x="0" y="24344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1978436"/>
            <a:chOff x="0" y="0"/>
            <a:chExt cx="3119421" cy="3374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19421" cy="337466"/>
            </a:xfrm>
            <a:custGeom>
              <a:avLst/>
              <a:gdLst/>
              <a:ahLst/>
              <a:cxnLst/>
              <a:rect r="r" b="b" t="t" l="l"/>
              <a:pathLst>
                <a:path h="337466" w="3119421">
                  <a:moveTo>
                    <a:pt x="0" y="0"/>
                  </a:moveTo>
                  <a:lnTo>
                    <a:pt x="3119421" y="0"/>
                  </a:lnTo>
                  <a:lnTo>
                    <a:pt x="3119421" y="337466"/>
                  </a:lnTo>
                  <a:lnTo>
                    <a:pt x="0" y="337466"/>
                  </a:lnTo>
                  <a:close/>
                </a:path>
              </a:pathLst>
            </a:custGeom>
            <a:blipFill>
              <a:blip r:embed="rId4"/>
              <a:stretch>
                <a:fillRect l="0" t="-258122" r="0" b="-258122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06871" y="942975"/>
            <a:ext cx="14803498" cy="70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  <a:r>
              <a:rPr lang="en-US" b="true" sz="4099" spc="930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EQUIPO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038071" y="5891800"/>
            <a:ext cx="4221229" cy="1003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2"/>
              </a:lnSpc>
            </a:pPr>
            <a:r>
              <a:rPr lang="en-US" sz="288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Martin Muñoz</a:t>
            </a:r>
          </a:p>
          <a:p>
            <a:pPr algn="ctr">
              <a:lnSpc>
                <a:spcPts val="4042"/>
              </a:lnSpc>
            </a:pPr>
            <a:r>
              <a:rPr lang="en-US" sz="288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Programador Back End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6177" y="5746163"/>
            <a:ext cx="4044133" cy="1002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40"/>
              </a:lnSpc>
            </a:pPr>
            <a:r>
              <a:rPr lang="en-US" sz="28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José Squella </a:t>
            </a:r>
          </a:p>
          <a:p>
            <a:pPr algn="ctr">
              <a:lnSpc>
                <a:spcPts val="4040"/>
              </a:lnSpc>
            </a:pPr>
            <a:r>
              <a:rPr lang="en-US" sz="288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Programador Front End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74439" y="5755202"/>
            <a:ext cx="4819501" cy="993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40"/>
              </a:lnSpc>
              <a:spcBef>
                <a:spcPct val="0"/>
              </a:spcBef>
            </a:pPr>
            <a:r>
              <a:rPr lang="en-US" sz="2885" strike="noStrike" u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Matías Salinas</a:t>
            </a:r>
          </a:p>
          <a:p>
            <a:pPr algn="ctr" marL="0" indent="0" lvl="0">
              <a:lnSpc>
                <a:spcPts val="4040"/>
              </a:lnSpc>
              <a:spcBef>
                <a:spcPct val="0"/>
              </a:spcBef>
            </a:pPr>
            <a:r>
              <a:rPr lang="en-US" sz="2885" strike="noStrike" u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Programador Base de Datos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0" y="8269082"/>
            <a:ext cx="18288000" cy="1978436"/>
            <a:chOff x="0" y="0"/>
            <a:chExt cx="3119421" cy="33746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119421" cy="337466"/>
            </a:xfrm>
            <a:custGeom>
              <a:avLst/>
              <a:gdLst/>
              <a:ahLst/>
              <a:cxnLst/>
              <a:rect r="r" b="b" t="t" l="l"/>
              <a:pathLst>
                <a:path h="337466" w="3119421">
                  <a:moveTo>
                    <a:pt x="0" y="0"/>
                  </a:moveTo>
                  <a:lnTo>
                    <a:pt x="3119421" y="0"/>
                  </a:lnTo>
                  <a:lnTo>
                    <a:pt x="3119421" y="337466"/>
                  </a:lnTo>
                  <a:lnTo>
                    <a:pt x="0" y="337466"/>
                  </a:lnTo>
                  <a:close/>
                </a:path>
              </a:pathLst>
            </a:custGeom>
            <a:blipFill>
              <a:blip r:embed="rId4"/>
              <a:stretch>
                <a:fillRect l="0" t="-258122" r="0" b="-258122"/>
              </a:stretch>
            </a:blipFill>
          </p:spPr>
        </p: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3779127" y="989218"/>
            <a:ext cx="3982501" cy="617288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670877"/>
            <a:ext cx="16230600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b="true" sz="3699" spc="83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FUNDACIÓN SONRISAS</a:t>
            </a:r>
          </a:p>
        </p:txBody>
      </p:sp>
      <p:sp>
        <p:nvSpPr>
          <p:cNvPr name="AutoShape 3" id="3"/>
          <p:cNvSpPr/>
          <p:nvPr/>
        </p:nvSpPr>
        <p:spPr>
          <a:xfrm>
            <a:off x="1028695" y="1324610"/>
            <a:ext cx="16230605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104517" y="3887050"/>
            <a:ext cx="4207020" cy="5704433"/>
          </a:xfrm>
          <a:custGeom>
            <a:avLst/>
            <a:gdLst/>
            <a:ahLst/>
            <a:cxnLst/>
            <a:rect r="r" b="b" t="t" l="l"/>
            <a:pathLst>
              <a:path h="5704433" w="4207020">
                <a:moveTo>
                  <a:pt x="0" y="0"/>
                </a:moveTo>
                <a:lnTo>
                  <a:pt x="4207019" y="0"/>
                </a:lnTo>
                <a:lnTo>
                  <a:pt x="4207019" y="5704433"/>
                </a:lnTo>
                <a:lnTo>
                  <a:pt x="0" y="5704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5" y="9220200"/>
            <a:ext cx="12075822" cy="70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07"/>
              </a:lnSpc>
            </a:pPr>
            <a:r>
              <a:rPr lang="en-US" sz="2077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Fuente</a:t>
            </a:r>
            <a:r>
              <a:rPr lang="en-US" sz="207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II Encuesta Percepción de Profesionales de la Odontología sobre Salud Bucal en Chile</a:t>
            </a:r>
          </a:p>
          <a:p>
            <a:pPr algn="ctr">
              <a:lnSpc>
                <a:spcPts val="2907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398808"/>
            <a:ext cx="11485397" cy="93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25"/>
              </a:lnSpc>
            </a:pPr>
            <a:r>
              <a:rPr lang="en-US" sz="266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° El </a:t>
            </a:r>
            <a:r>
              <a:rPr lang="en-US" sz="266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94 % de los odontólogos</a:t>
            </a:r>
            <a:r>
              <a:rPr lang="en-US" sz="266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opina que los chilenos tienen </a:t>
            </a:r>
            <a:r>
              <a:rPr lang="en-US" sz="266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malos hábitos de higiene bucal.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054910"/>
            <a:ext cx="11485397" cy="93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25"/>
              </a:lnSpc>
            </a:pPr>
            <a:r>
              <a:rPr lang="en-US" sz="266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° Un </a:t>
            </a:r>
            <a:r>
              <a:rPr lang="en-US" sz="266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86 %</a:t>
            </a:r>
            <a:r>
              <a:rPr lang="en-US" sz="266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estima que los padres/madres </a:t>
            </a:r>
            <a:r>
              <a:rPr lang="en-US" sz="266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</a:t>
            </a:r>
            <a:r>
              <a:rPr lang="en-US" sz="266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tienen los conocimientos </a:t>
            </a:r>
            <a:r>
              <a:rPr lang="en-US" sz="266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suficientes para educar a niños y niñas sobre higiene bucal.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27799" y="2038109"/>
            <a:ext cx="12431617" cy="2151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89"/>
              </a:lnSpc>
            </a:pPr>
            <a:r>
              <a:rPr lang="en-US" sz="306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 misión principal de la fundación sonrisas es impulsar un cambio social para mejorar la calidad de vida de las personas especialmente </a:t>
            </a:r>
            <a:r>
              <a:rPr lang="en-US" sz="3064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niños, jóvenes, familias vulnerables</a:t>
            </a:r>
            <a:r>
              <a:rPr lang="en-US" sz="306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y migrantes a través del acceso a la salud bucal.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95" y="1799270"/>
            <a:ext cx="16230605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754946" y="2701346"/>
            <a:ext cx="4265688" cy="4148381"/>
          </a:xfrm>
          <a:custGeom>
            <a:avLst/>
            <a:gdLst/>
            <a:ahLst/>
            <a:cxnLst/>
            <a:rect r="r" b="b" t="t" l="l"/>
            <a:pathLst>
              <a:path h="4148381" w="4265688">
                <a:moveTo>
                  <a:pt x="0" y="0"/>
                </a:moveTo>
                <a:lnTo>
                  <a:pt x="4265688" y="0"/>
                </a:lnTo>
                <a:lnTo>
                  <a:pt x="4265688" y="4148382"/>
                </a:lnTo>
                <a:lnTo>
                  <a:pt x="0" y="41483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74827" y="6191250"/>
            <a:ext cx="3884835" cy="3724585"/>
          </a:xfrm>
          <a:custGeom>
            <a:avLst/>
            <a:gdLst/>
            <a:ahLst/>
            <a:cxnLst/>
            <a:rect r="r" b="b" t="t" l="l"/>
            <a:pathLst>
              <a:path h="3724585" w="3884835">
                <a:moveTo>
                  <a:pt x="0" y="0"/>
                </a:moveTo>
                <a:lnTo>
                  <a:pt x="3884835" y="0"/>
                </a:lnTo>
                <a:lnTo>
                  <a:pt x="3884835" y="3724585"/>
                </a:lnTo>
                <a:lnTo>
                  <a:pt x="0" y="37245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06871" y="952500"/>
            <a:ext cx="16230600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b="true" sz="3699" spc="83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CONTEXTO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70848" y="7632741"/>
            <a:ext cx="9543297" cy="1879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8"/>
              </a:lnSpc>
            </a:pPr>
            <a:r>
              <a:rPr lang="en-US" sz="3392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Además, las personas suelen tener dificultades para encontrar información clara y centralizada sobre los tratamientos dentales.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74827" y="2797136"/>
            <a:ext cx="8717513" cy="2310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48"/>
              </a:lnSpc>
            </a:pPr>
            <a:r>
              <a:rPr lang="en-US" sz="3098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Muchas clínicas aún gestionan pacientes y horarios con planillas Excel, lo que genera </a:t>
            </a:r>
            <a:r>
              <a:rPr lang="en-US" b="true" sz="3098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confusión </a:t>
            </a:r>
            <a:r>
              <a:rPr lang="en-US" sz="3098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en las horas, errores en los datos y recordatorios manuales.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95" y="1799270"/>
            <a:ext cx="16230605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1072804">
            <a:off x="10131806" y="5182511"/>
            <a:ext cx="3887357" cy="4510046"/>
          </a:xfrm>
          <a:custGeom>
            <a:avLst/>
            <a:gdLst/>
            <a:ahLst/>
            <a:cxnLst/>
            <a:rect r="r" b="b" t="t" l="l"/>
            <a:pathLst>
              <a:path h="4510046" w="3887357">
                <a:moveTo>
                  <a:pt x="0" y="0"/>
                </a:moveTo>
                <a:lnTo>
                  <a:pt x="3887357" y="0"/>
                </a:lnTo>
                <a:lnTo>
                  <a:pt x="3887357" y="4510045"/>
                </a:lnTo>
                <a:lnTo>
                  <a:pt x="0" y="45100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6871" y="952500"/>
            <a:ext cx="14803498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b="true" sz="3699" spc="83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MOTIVACION DEL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6871" y="2383093"/>
            <a:ext cx="15771704" cy="3212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15"/>
              </a:lnSpc>
            </a:pPr>
            <a:r>
              <a:rPr lang="en-US" sz="365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Educacion de los pacientes </a:t>
            </a:r>
          </a:p>
          <a:p>
            <a:pPr algn="just">
              <a:lnSpc>
                <a:spcPts val="5115"/>
              </a:lnSpc>
            </a:pPr>
            <a:r>
              <a:rPr lang="en-US" sz="365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Mejo</a:t>
            </a:r>
            <a:r>
              <a:rPr lang="en-US" sz="365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rar la experiencia del paciente mediante un sistema moderno que permita reservar horas fácilmente, ofrecer asistencia inmediata con un chatbot y automatizar recomendaciones post-tratamiento para una atención más rápida y eficiente.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0624940" y="1028700"/>
            <a:ext cx="3982501" cy="617288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1760761"/>
            <a:ext cx="16230589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645674" y="1927449"/>
            <a:ext cx="4145894" cy="4114800"/>
          </a:xfrm>
          <a:custGeom>
            <a:avLst/>
            <a:gdLst/>
            <a:ahLst/>
            <a:cxnLst/>
            <a:rect r="r" b="b" t="t" l="l"/>
            <a:pathLst>
              <a:path h="4114800" w="4145894">
                <a:moveTo>
                  <a:pt x="0" y="0"/>
                </a:moveTo>
                <a:lnTo>
                  <a:pt x="4145894" y="0"/>
                </a:lnTo>
                <a:lnTo>
                  <a:pt x="41458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23910" y="2017936"/>
            <a:ext cx="3739324" cy="4114800"/>
          </a:xfrm>
          <a:custGeom>
            <a:avLst/>
            <a:gdLst/>
            <a:ahLst/>
            <a:cxnLst/>
            <a:rect r="r" b="b" t="t" l="l"/>
            <a:pathLst>
              <a:path h="4114800" w="3739324">
                <a:moveTo>
                  <a:pt x="0" y="0"/>
                </a:moveTo>
                <a:lnTo>
                  <a:pt x="3739325" y="0"/>
                </a:lnTo>
                <a:lnTo>
                  <a:pt x="373932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06871" y="952500"/>
            <a:ext cx="16230600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b="true" sz="3699" spc="83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SOLUCION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24940" y="6289899"/>
            <a:ext cx="6739007" cy="252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4"/>
              </a:lnSpc>
            </a:pPr>
            <a:r>
              <a:rPr lang="en-US" sz="3574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Desarrollar una plataforma web que centralice y presente de manera clara los tratamientos dentales, sus etapas y costos.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12580" y="6299424"/>
            <a:ext cx="6612081" cy="3132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81"/>
              </a:lnSpc>
            </a:pPr>
            <a:r>
              <a:rPr lang="en-US" sz="3557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N8N para un sistema de notificaciones y un asistente por chat el cual nos muestre preguntas frecuentes y reserve horas dentales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10800000">
            <a:off x="775473" y="1760761"/>
            <a:ext cx="6236198" cy="4694156"/>
          </a:xfrm>
          <a:custGeom>
            <a:avLst/>
            <a:gdLst/>
            <a:ahLst/>
            <a:cxnLst/>
            <a:rect r="r" b="b" t="t" l="l"/>
            <a:pathLst>
              <a:path h="4694156" w="6236198">
                <a:moveTo>
                  <a:pt x="0" y="0"/>
                </a:moveTo>
                <a:lnTo>
                  <a:pt x="6236198" y="0"/>
                </a:lnTo>
                <a:lnTo>
                  <a:pt x="6236198" y="4694156"/>
                </a:lnTo>
                <a:lnTo>
                  <a:pt x="0" y="46941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6288954" y="4694156"/>
            <a:ext cx="1064928" cy="1170251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16043047" y="6280384"/>
            <a:ext cx="1377086" cy="619689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95" y="1799270"/>
            <a:ext cx="16230605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-1307748">
            <a:off x="12656727" y="7809179"/>
            <a:ext cx="2087454" cy="2191553"/>
          </a:xfrm>
          <a:custGeom>
            <a:avLst/>
            <a:gdLst/>
            <a:ahLst/>
            <a:cxnLst/>
            <a:rect r="r" b="b" t="t" l="l"/>
            <a:pathLst>
              <a:path h="2191553" w="2087454">
                <a:moveTo>
                  <a:pt x="0" y="0"/>
                </a:moveTo>
                <a:lnTo>
                  <a:pt x="2087455" y="0"/>
                </a:lnTo>
                <a:lnTo>
                  <a:pt x="2087455" y="2191553"/>
                </a:lnTo>
                <a:lnTo>
                  <a:pt x="0" y="21915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75642">
            <a:off x="4656878" y="8086075"/>
            <a:ext cx="1707203" cy="1801797"/>
          </a:xfrm>
          <a:custGeom>
            <a:avLst/>
            <a:gdLst/>
            <a:ahLst/>
            <a:cxnLst/>
            <a:rect r="r" b="b" t="t" l="l"/>
            <a:pathLst>
              <a:path h="1801797" w="1707203">
                <a:moveTo>
                  <a:pt x="0" y="0"/>
                </a:moveTo>
                <a:lnTo>
                  <a:pt x="1707203" y="0"/>
                </a:lnTo>
                <a:lnTo>
                  <a:pt x="1707203" y="1801797"/>
                </a:lnTo>
                <a:lnTo>
                  <a:pt x="0" y="1801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06871" y="952500"/>
            <a:ext cx="14803498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b="true" sz="3699" spc="83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ALCANCE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4541405" y="1054340"/>
            <a:ext cx="4266369" cy="511964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620879" y="1844041"/>
            <a:ext cx="15564043" cy="2129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303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El p</a:t>
            </a:r>
            <a:r>
              <a:rPr lang="en-US" sz="303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royecto abarca el diseño, desarrollo e implementación de una plataforma web destinada a usuarios que buscan información sobre tratamientos dentales. La plataforma permitirá consultar los distintos procedimientos odontológicos, conocer sus etapas y costos, y brindará orientación básica sobre cada tratamiento.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42089" y="4441666"/>
            <a:ext cx="3476939" cy="561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1"/>
              </a:lnSpc>
            </a:pPr>
            <a:r>
              <a:rPr lang="en-US" sz="3251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 hace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691206" y="4441666"/>
            <a:ext cx="3385224" cy="546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0"/>
              </a:lnSpc>
            </a:pPr>
            <a:r>
              <a:rPr lang="en-US" sz="315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 hace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10861" y="5164568"/>
            <a:ext cx="8196913" cy="2491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12020" indent="-30601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Most</a:t>
            </a:r>
            <a:r>
              <a:rPr lang="en-US" sz="283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rar información tratamientos dentales</a:t>
            </a:r>
          </a:p>
          <a:p>
            <a:pPr algn="ctr" marL="612020" indent="-30601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Ofrecer orientación</a:t>
            </a:r>
          </a:p>
          <a:p>
            <a:pPr algn="ctr" marL="612020" indent="-30601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Agendar hora</a:t>
            </a:r>
          </a:p>
          <a:p>
            <a:pPr algn="ctr" marL="612020" indent="-30601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Manejo de ficha médica</a:t>
            </a:r>
          </a:p>
          <a:p>
            <a:pPr algn="ctr" marL="612020" indent="-306010" lvl="1">
              <a:lnSpc>
                <a:spcPts val="3968"/>
              </a:lnSpc>
              <a:buFont typeface="Arial"/>
              <a:buChar char="•"/>
            </a:pPr>
            <a:r>
              <a:rPr lang="en-US" sz="283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Chatbot interactivo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08336" y="4930927"/>
            <a:ext cx="7750964" cy="2843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78723" indent="-289362" lvl="1">
              <a:lnSpc>
                <a:spcPts val="3752"/>
              </a:lnSpc>
              <a:buFont typeface="Arial"/>
              <a:buChar char="•"/>
            </a:pPr>
            <a:r>
              <a:rPr lang="en-US" sz="268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No </a:t>
            </a:r>
            <a:r>
              <a:rPr lang="en-US" sz="268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realizará cotizaciones personalizadas</a:t>
            </a:r>
          </a:p>
          <a:p>
            <a:pPr algn="ctr" marL="578723" indent="-289362" lvl="1">
              <a:lnSpc>
                <a:spcPts val="3752"/>
              </a:lnSpc>
              <a:buFont typeface="Arial"/>
              <a:buChar char="•"/>
            </a:pPr>
            <a:r>
              <a:rPr lang="en-US" sz="268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No gestionará inventario ni stock de insumos dentales</a:t>
            </a:r>
          </a:p>
          <a:p>
            <a:pPr algn="ctr" marL="578723" indent="-289362" lvl="1">
              <a:lnSpc>
                <a:spcPts val="3752"/>
              </a:lnSpc>
              <a:buFont typeface="Arial"/>
              <a:buChar char="•"/>
            </a:pPr>
            <a:r>
              <a:rPr lang="en-US" sz="268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No realizará diagnósticos clínicos automatizados</a:t>
            </a:r>
          </a:p>
          <a:p>
            <a:pPr algn="ctr" marL="578723" indent="-289362" lvl="1">
              <a:lnSpc>
                <a:spcPts val="3752"/>
              </a:lnSpc>
              <a:buFont typeface="Arial"/>
              <a:buChar char="•"/>
            </a:pPr>
            <a:r>
              <a:rPr lang="en-US" sz="268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No receta medicamentos automáticamente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1760761"/>
            <a:ext cx="16230600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06871" y="1927449"/>
            <a:ext cx="974832" cy="985924"/>
          </a:xfrm>
          <a:custGeom>
            <a:avLst/>
            <a:gdLst/>
            <a:ahLst/>
            <a:cxnLst/>
            <a:rect r="r" b="b" t="t" l="l"/>
            <a:pathLst>
              <a:path h="985924" w="974832">
                <a:moveTo>
                  <a:pt x="0" y="0"/>
                </a:moveTo>
                <a:lnTo>
                  <a:pt x="974832" y="0"/>
                </a:lnTo>
                <a:lnTo>
                  <a:pt x="974832" y="985923"/>
                </a:lnTo>
                <a:lnTo>
                  <a:pt x="0" y="9859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57098" y="4433343"/>
            <a:ext cx="824605" cy="946462"/>
          </a:xfrm>
          <a:custGeom>
            <a:avLst/>
            <a:gdLst/>
            <a:ahLst/>
            <a:cxnLst/>
            <a:rect r="r" b="b" t="t" l="l"/>
            <a:pathLst>
              <a:path h="946462" w="824605">
                <a:moveTo>
                  <a:pt x="0" y="0"/>
                </a:moveTo>
                <a:lnTo>
                  <a:pt x="824605" y="0"/>
                </a:lnTo>
                <a:lnTo>
                  <a:pt x="824605" y="946463"/>
                </a:lnTo>
                <a:lnTo>
                  <a:pt x="0" y="9464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50418" y="7228633"/>
            <a:ext cx="856031" cy="856031"/>
          </a:xfrm>
          <a:custGeom>
            <a:avLst/>
            <a:gdLst/>
            <a:ahLst/>
            <a:cxnLst/>
            <a:rect r="r" b="b" t="t" l="l"/>
            <a:pathLst>
              <a:path h="856031" w="856031">
                <a:moveTo>
                  <a:pt x="0" y="0"/>
                </a:moveTo>
                <a:lnTo>
                  <a:pt x="856031" y="0"/>
                </a:lnTo>
                <a:lnTo>
                  <a:pt x="856031" y="856031"/>
                </a:lnTo>
                <a:lnTo>
                  <a:pt x="0" y="8560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682587" y="1902368"/>
            <a:ext cx="835627" cy="1054419"/>
          </a:xfrm>
          <a:custGeom>
            <a:avLst/>
            <a:gdLst/>
            <a:ahLst/>
            <a:cxnLst/>
            <a:rect r="r" b="b" t="t" l="l"/>
            <a:pathLst>
              <a:path h="1054419" w="835627">
                <a:moveTo>
                  <a:pt x="0" y="0"/>
                </a:moveTo>
                <a:lnTo>
                  <a:pt x="835627" y="0"/>
                </a:lnTo>
                <a:lnTo>
                  <a:pt x="835627" y="1054418"/>
                </a:lnTo>
                <a:lnTo>
                  <a:pt x="0" y="105441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84113" y="8437089"/>
            <a:ext cx="988641" cy="1184486"/>
          </a:xfrm>
          <a:custGeom>
            <a:avLst/>
            <a:gdLst/>
            <a:ahLst/>
            <a:cxnLst/>
            <a:rect r="r" b="b" t="t" l="l"/>
            <a:pathLst>
              <a:path h="1184486" w="988641">
                <a:moveTo>
                  <a:pt x="0" y="0"/>
                </a:moveTo>
                <a:lnTo>
                  <a:pt x="988641" y="0"/>
                </a:lnTo>
                <a:lnTo>
                  <a:pt x="988641" y="1184486"/>
                </a:lnTo>
                <a:lnTo>
                  <a:pt x="0" y="118448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34559" t="0" r="-34559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5760806"/>
            <a:ext cx="1077749" cy="1077749"/>
          </a:xfrm>
          <a:custGeom>
            <a:avLst/>
            <a:gdLst/>
            <a:ahLst/>
            <a:cxnLst/>
            <a:rect r="r" b="b" t="t" l="l"/>
            <a:pathLst>
              <a:path h="1077749" w="1077749">
                <a:moveTo>
                  <a:pt x="0" y="0"/>
                </a:moveTo>
                <a:lnTo>
                  <a:pt x="1077749" y="0"/>
                </a:lnTo>
                <a:lnTo>
                  <a:pt x="1077749" y="1077749"/>
                </a:lnTo>
                <a:lnTo>
                  <a:pt x="0" y="107774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80819" y="3252061"/>
            <a:ext cx="1401768" cy="800282"/>
          </a:xfrm>
          <a:custGeom>
            <a:avLst/>
            <a:gdLst/>
            <a:ahLst/>
            <a:cxnLst/>
            <a:rect r="r" b="b" t="t" l="l"/>
            <a:pathLst>
              <a:path h="800282" w="1401768">
                <a:moveTo>
                  <a:pt x="0" y="0"/>
                </a:moveTo>
                <a:lnTo>
                  <a:pt x="1401768" y="0"/>
                </a:lnTo>
                <a:lnTo>
                  <a:pt x="1401768" y="800282"/>
                </a:lnTo>
                <a:lnTo>
                  <a:pt x="0" y="80028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10800000">
            <a:off x="5304723" y="2155271"/>
            <a:ext cx="2207734" cy="563391"/>
            <a:chOff x="0" y="0"/>
            <a:chExt cx="1720600" cy="4390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20600" cy="439079"/>
            </a:xfrm>
            <a:custGeom>
              <a:avLst/>
              <a:gdLst/>
              <a:ahLst/>
              <a:cxnLst/>
              <a:rect r="r" b="b" t="t" l="l"/>
              <a:pathLst>
                <a:path h="439079" w="1720600">
                  <a:moveTo>
                    <a:pt x="239386" y="165806"/>
                  </a:moveTo>
                  <a:lnTo>
                    <a:pt x="1720600" y="165806"/>
                  </a:lnTo>
                  <a:lnTo>
                    <a:pt x="1720600" y="273252"/>
                  </a:lnTo>
                  <a:lnTo>
                    <a:pt x="239373" y="273252"/>
                  </a:lnTo>
                  <a:lnTo>
                    <a:pt x="302255" y="439079"/>
                  </a:lnTo>
                  <a:lnTo>
                    <a:pt x="0" y="219540"/>
                  </a:lnTo>
                  <a:lnTo>
                    <a:pt x="302255" y="0"/>
                  </a:lnTo>
                  <a:lnTo>
                    <a:pt x="239386" y="165806"/>
                  </a:lnTo>
                  <a:close/>
                </a:path>
              </a:pathLst>
            </a:custGeom>
            <a:solidFill>
              <a:srgbClr val="00339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20650" y="136525"/>
              <a:ext cx="1599950" cy="1374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14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>
            <a:off x="1006871" y="3056799"/>
            <a:ext cx="16230600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1006871" y="4276181"/>
            <a:ext cx="16230600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006871" y="5603643"/>
            <a:ext cx="16230600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157098" y="7033370"/>
            <a:ext cx="16230600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>
            <a:off x="1157098" y="8337076"/>
            <a:ext cx="16230600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8" id="18"/>
          <p:cNvGrpSpPr/>
          <p:nvPr/>
        </p:nvGrpSpPr>
        <p:grpSpPr>
          <a:xfrm rot="-10800000">
            <a:off x="5304723" y="3370507"/>
            <a:ext cx="2207734" cy="563391"/>
            <a:chOff x="0" y="0"/>
            <a:chExt cx="1720600" cy="43907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20600" cy="439079"/>
            </a:xfrm>
            <a:custGeom>
              <a:avLst/>
              <a:gdLst/>
              <a:ahLst/>
              <a:cxnLst/>
              <a:rect r="r" b="b" t="t" l="l"/>
              <a:pathLst>
                <a:path h="439079" w="1720600">
                  <a:moveTo>
                    <a:pt x="239386" y="165806"/>
                  </a:moveTo>
                  <a:lnTo>
                    <a:pt x="1720600" y="165806"/>
                  </a:lnTo>
                  <a:lnTo>
                    <a:pt x="1720600" y="273252"/>
                  </a:lnTo>
                  <a:lnTo>
                    <a:pt x="239373" y="273252"/>
                  </a:lnTo>
                  <a:lnTo>
                    <a:pt x="302255" y="439079"/>
                  </a:lnTo>
                  <a:lnTo>
                    <a:pt x="0" y="219540"/>
                  </a:lnTo>
                  <a:lnTo>
                    <a:pt x="302255" y="0"/>
                  </a:lnTo>
                  <a:lnTo>
                    <a:pt x="239386" y="165806"/>
                  </a:lnTo>
                  <a:close/>
                </a:path>
              </a:pathLst>
            </a:custGeom>
            <a:solidFill>
              <a:srgbClr val="003399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120650" y="136525"/>
              <a:ext cx="1599950" cy="1374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14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-10800000">
            <a:off x="5304723" y="4614318"/>
            <a:ext cx="2207734" cy="563391"/>
            <a:chOff x="0" y="0"/>
            <a:chExt cx="1720600" cy="43907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20600" cy="439079"/>
            </a:xfrm>
            <a:custGeom>
              <a:avLst/>
              <a:gdLst/>
              <a:ahLst/>
              <a:cxnLst/>
              <a:rect r="r" b="b" t="t" l="l"/>
              <a:pathLst>
                <a:path h="439079" w="1720600">
                  <a:moveTo>
                    <a:pt x="239386" y="165806"/>
                  </a:moveTo>
                  <a:lnTo>
                    <a:pt x="1720600" y="165806"/>
                  </a:lnTo>
                  <a:lnTo>
                    <a:pt x="1720600" y="273252"/>
                  </a:lnTo>
                  <a:lnTo>
                    <a:pt x="239373" y="273252"/>
                  </a:lnTo>
                  <a:lnTo>
                    <a:pt x="302255" y="439079"/>
                  </a:lnTo>
                  <a:lnTo>
                    <a:pt x="0" y="219540"/>
                  </a:lnTo>
                  <a:lnTo>
                    <a:pt x="302255" y="0"/>
                  </a:lnTo>
                  <a:lnTo>
                    <a:pt x="239386" y="165806"/>
                  </a:lnTo>
                  <a:close/>
                </a:path>
              </a:pathLst>
            </a:custGeom>
            <a:solidFill>
              <a:srgbClr val="003399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120650" y="136525"/>
              <a:ext cx="1599950" cy="1374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14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-10800000">
            <a:off x="5304723" y="5810190"/>
            <a:ext cx="2207734" cy="563391"/>
            <a:chOff x="0" y="0"/>
            <a:chExt cx="1720600" cy="439079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720600" cy="439079"/>
            </a:xfrm>
            <a:custGeom>
              <a:avLst/>
              <a:gdLst/>
              <a:ahLst/>
              <a:cxnLst/>
              <a:rect r="r" b="b" t="t" l="l"/>
              <a:pathLst>
                <a:path h="439079" w="1720600">
                  <a:moveTo>
                    <a:pt x="239386" y="165806"/>
                  </a:moveTo>
                  <a:lnTo>
                    <a:pt x="1720600" y="165806"/>
                  </a:lnTo>
                  <a:lnTo>
                    <a:pt x="1720600" y="273252"/>
                  </a:lnTo>
                  <a:lnTo>
                    <a:pt x="239373" y="273252"/>
                  </a:lnTo>
                  <a:lnTo>
                    <a:pt x="302255" y="439079"/>
                  </a:lnTo>
                  <a:lnTo>
                    <a:pt x="0" y="219540"/>
                  </a:lnTo>
                  <a:lnTo>
                    <a:pt x="302255" y="0"/>
                  </a:lnTo>
                  <a:lnTo>
                    <a:pt x="239386" y="165806"/>
                  </a:lnTo>
                  <a:close/>
                </a:path>
              </a:pathLst>
            </a:custGeom>
            <a:solidFill>
              <a:srgbClr val="003399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120650" y="136525"/>
              <a:ext cx="1599950" cy="1374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14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-10800000">
            <a:off x="5304723" y="7342933"/>
            <a:ext cx="2207734" cy="563391"/>
            <a:chOff x="0" y="0"/>
            <a:chExt cx="1720600" cy="43907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720600" cy="439079"/>
            </a:xfrm>
            <a:custGeom>
              <a:avLst/>
              <a:gdLst/>
              <a:ahLst/>
              <a:cxnLst/>
              <a:rect r="r" b="b" t="t" l="l"/>
              <a:pathLst>
                <a:path h="439079" w="1720600">
                  <a:moveTo>
                    <a:pt x="239386" y="165806"/>
                  </a:moveTo>
                  <a:lnTo>
                    <a:pt x="1720600" y="165806"/>
                  </a:lnTo>
                  <a:lnTo>
                    <a:pt x="1720600" y="273252"/>
                  </a:lnTo>
                  <a:lnTo>
                    <a:pt x="239373" y="273252"/>
                  </a:lnTo>
                  <a:lnTo>
                    <a:pt x="302255" y="439079"/>
                  </a:lnTo>
                  <a:lnTo>
                    <a:pt x="0" y="219540"/>
                  </a:lnTo>
                  <a:lnTo>
                    <a:pt x="302255" y="0"/>
                  </a:lnTo>
                  <a:lnTo>
                    <a:pt x="239386" y="165806"/>
                  </a:lnTo>
                  <a:close/>
                </a:path>
              </a:pathLst>
            </a:custGeom>
            <a:solidFill>
              <a:srgbClr val="003399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120650" y="136525"/>
              <a:ext cx="1599950" cy="1374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14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-10800000">
            <a:off x="5304723" y="8770464"/>
            <a:ext cx="2207734" cy="563391"/>
            <a:chOff x="0" y="0"/>
            <a:chExt cx="1720600" cy="439079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720600" cy="439079"/>
            </a:xfrm>
            <a:custGeom>
              <a:avLst/>
              <a:gdLst/>
              <a:ahLst/>
              <a:cxnLst/>
              <a:rect r="r" b="b" t="t" l="l"/>
              <a:pathLst>
                <a:path h="439079" w="1720600">
                  <a:moveTo>
                    <a:pt x="239386" y="165806"/>
                  </a:moveTo>
                  <a:lnTo>
                    <a:pt x="1720600" y="165806"/>
                  </a:lnTo>
                  <a:lnTo>
                    <a:pt x="1720600" y="273252"/>
                  </a:lnTo>
                  <a:lnTo>
                    <a:pt x="239373" y="273252"/>
                  </a:lnTo>
                  <a:lnTo>
                    <a:pt x="302255" y="439079"/>
                  </a:lnTo>
                  <a:lnTo>
                    <a:pt x="0" y="219540"/>
                  </a:lnTo>
                  <a:lnTo>
                    <a:pt x="302255" y="0"/>
                  </a:lnTo>
                  <a:lnTo>
                    <a:pt x="239386" y="165806"/>
                  </a:lnTo>
                  <a:close/>
                </a:path>
              </a:pathLst>
            </a:custGeom>
            <a:solidFill>
              <a:srgbClr val="003399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120650" y="136525"/>
              <a:ext cx="1599950" cy="1374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14"/>
                </a:lnSpc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2480578" y="4371719"/>
            <a:ext cx="855298" cy="1069711"/>
          </a:xfrm>
          <a:custGeom>
            <a:avLst/>
            <a:gdLst/>
            <a:ahLst/>
            <a:cxnLst/>
            <a:rect r="r" b="b" t="t" l="l"/>
            <a:pathLst>
              <a:path h="1069711" w="855298">
                <a:moveTo>
                  <a:pt x="0" y="0"/>
                </a:moveTo>
                <a:lnTo>
                  <a:pt x="855297" y="0"/>
                </a:lnTo>
                <a:lnTo>
                  <a:pt x="855297" y="1069711"/>
                </a:lnTo>
                <a:lnTo>
                  <a:pt x="0" y="106971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1006871" y="952500"/>
            <a:ext cx="16230600" cy="573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40"/>
              </a:lnSpc>
              <a:spcBef>
                <a:spcPct val="0"/>
              </a:spcBef>
            </a:pPr>
            <a:r>
              <a:rPr lang="en-US" b="true" sz="3314" spc="752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TECNOLOGIAS USADAS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356224" y="1129298"/>
            <a:ext cx="6449232" cy="396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2B2C3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¿Por qué seleccionamos cada tecnología?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866620" y="1879437"/>
            <a:ext cx="9950981" cy="1157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Permit</a:t>
            </a:r>
            <a:r>
              <a:rPr lang="en-US" sz="2500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 desarrollar la lógica de reservas de forma rápida, segura y con más herramientas integradas que otros frameworks.</a:t>
            </a:r>
          </a:p>
          <a:p>
            <a:pPr algn="l">
              <a:lnSpc>
                <a:spcPts val="2240"/>
              </a:lnSpc>
            </a:pPr>
          </a:p>
        </p:txBody>
      </p:sp>
      <p:sp>
        <p:nvSpPr>
          <p:cNvPr name="TextBox 37" id="37"/>
          <p:cNvSpPr txBox="true"/>
          <p:nvPr/>
        </p:nvSpPr>
        <p:spPr>
          <a:xfrm rot="0">
            <a:off x="7866620" y="3172869"/>
            <a:ext cx="10421380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Seleccion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mo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s MySQL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porqu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 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má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s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es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ab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l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 y esc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l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ble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para ma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j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ar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múlt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ples usua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ri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os que SQLite.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866620" y="4432464"/>
            <a:ext cx="10891779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Los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usamos porque son el estándar más compatible para construir la interfaz web.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866620" y="5779856"/>
            <a:ext cx="10421380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l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gim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Docker p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orque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segu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ra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que t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od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 funcion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gua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l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n cua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l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quier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equi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po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m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diante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on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ened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res.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7866620" y="7221673"/>
            <a:ext cx="10421380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U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ilizam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s VScode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p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que es l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v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ia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no y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int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gr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muy bien con Pyth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n y D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cker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7866620" y="8565782"/>
            <a:ext cx="9729759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elec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ci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amos n8n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porqu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 per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te aut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tiz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ar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l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 env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í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de 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recomendaciones post-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reserva sin prog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r flujos co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pl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j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2500" strike="noStrike" u="none">
                <a:solidFill>
                  <a:srgbClr val="2B2C30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95" y="1799270"/>
            <a:ext cx="16230605" cy="0"/>
          </a:xfrm>
          <a:prstGeom prst="line">
            <a:avLst/>
          </a:prstGeom>
          <a:ln cap="flat" w="2857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0" y="1799270"/>
            <a:ext cx="18266171" cy="8327612"/>
          </a:xfrm>
          <a:custGeom>
            <a:avLst/>
            <a:gdLst/>
            <a:ahLst/>
            <a:cxnLst/>
            <a:rect r="r" b="b" t="t" l="l"/>
            <a:pathLst>
              <a:path h="8327612" w="18266171">
                <a:moveTo>
                  <a:pt x="0" y="0"/>
                </a:moveTo>
                <a:lnTo>
                  <a:pt x="18266171" y="0"/>
                </a:lnTo>
                <a:lnTo>
                  <a:pt x="18266171" y="8327612"/>
                </a:lnTo>
                <a:lnTo>
                  <a:pt x="0" y="8327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16" r="0" b="-291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6871" y="952500"/>
            <a:ext cx="14803498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b="true" sz="3699" spc="83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ARQUITECTURA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DAGkLaKB5kw</dc:identifier>
  <dcterms:modified xsi:type="dcterms:W3CDTF">2011-08-01T06:04:30Z</dcterms:modified>
  <cp:revision>1</cp:revision>
  <dc:title>capstone</dc:title>
</cp:coreProperties>
</file>

<file path=docProps/thumbnail.jpeg>
</file>